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7" r:id="rId2"/>
    <p:sldMasterId id="2147483721" r:id="rId3"/>
    <p:sldMasterId id="2147483757" r:id="rId4"/>
    <p:sldMasterId id="2147483769" r:id="rId5"/>
    <p:sldMasterId id="2147483781" r:id="rId6"/>
    <p:sldMasterId id="2147483793" r:id="rId7"/>
    <p:sldMasterId id="2147483805" r:id="rId8"/>
  </p:sldMasterIdLst>
  <p:notesMasterIdLst>
    <p:notesMasterId r:id="rId22"/>
  </p:notesMasterIdLst>
  <p:sldIdLst>
    <p:sldId id="257" r:id="rId9"/>
    <p:sldId id="266" r:id="rId10"/>
    <p:sldId id="256" r:id="rId11"/>
    <p:sldId id="258" r:id="rId12"/>
    <p:sldId id="260" r:id="rId13"/>
    <p:sldId id="264" r:id="rId14"/>
    <p:sldId id="265" r:id="rId15"/>
    <p:sldId id="261" r:id="rId16"/>
    <p:sldId id="267" r:id="rId17"/>
    <p:sldId id="268" r:id="rId18"/>
    <p:sldId id="269" r:id="rId19"/>
    <p:sldId id="262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B5573-8853-48CB-A56A-342B37B0259E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381FF-AB17-4303-8891-A472C54FB88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97996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Increased proficiency in inquiry skills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Increased proficiency in digital literacy skills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Children are better prepared for their future </a:t>
            </a:r>
          </a:p>
          <a:p>
            <a:pPr marL="228600" indent="-228600">
              <a:buAutoNum type="arabicPeriod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andscape (Fullsc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latinLnBrk="0">
              <a:spcBef>
                <a:spcPct val="20000"/>
              </a:spcBef>
              <a:buFontTx/>
              <a:buNone/>
              <a:defRPr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lang="en-US" i="0" dirty="0" smtClean="0"/>
              <a:t>Click icon</a:t>
            </a:r>
            <a:r>
              <a:rPr lang="en-US" i="0" baseline="0" dirty="0" smtClean="0"/>
              <a:t> to add </a:t>
            </a:r>
            <a:r>
              <a:rPr lang="en-US" i="0" dirty="0" smtClean="0"/>
              <a:t>full page picture</a:t>
            </a:r>
            <a:endParaRPr lang="en-US" i="0" baseline="0" dirty="0" smtClean="0"/>
          </a:p>
          <a:p>
            <a:pPr marL="0" marR="0" indent="0"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 smtClean="0"/>
          </a:p>
          <a:p>
            <a:pPr algn="ctr">
              <a:buFontTx/>
              <a:buNone/>
            </a:pPr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267574610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CEA1EB2-309C-499F-863F-F8CC477648C6}" type="datetimeFigureOut">
              <a:rPr lang="en-CA" smtClean="0"/>
              <a:t>02/09/2013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FC2E795-5D37-4AE6-AA86-4EAF1D76C8A5}" type="slidenum">
              <a:rPr lang="en-CA" smtClean="0"/>
              <a:t>‹#›</a:t>
            </a:fld>
            <a:endParaRPr lang="en-C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gbodnar@sd45.bc.ca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mrbodnarrockridge.weebly.com/" TargetMode="External"/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23" y="74649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01308" y="2780928"/>
            <a:ext cx="54006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800" b="1" dirty="0" smtClean="0"/>
              <a:t>Mr. </a:t>
            </a:r>
            <a:r>
              <a:rPr lang="en-CA" sz="4800" b="1" dirty="0" err="1" smtClean="0"/>
              <a:t>Bodnar</a:t>
            </a:r>
            <a:endParaRPr lang="en-CA" sz="4800" b="1" dirty="0" smtClean="0"/>
          </a:p>
          <a:p>
            <a:r>
              <a:rPr lang="en-CA" sz="3600" b="1" dirty="0" smtClean="0"/>
              <a:t>Science 10, Physics 11, AP Biology 11</a:t>
            </a:r>
          </a:p>
          <a:p>
            <a:r>
              <a:rPr lang="en-CA" sz="3600" b="1" dirty="0" smtClean="0"/>
              <a:t>Room 201, 204 or 205</a:t>
            </a:r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362652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CA" dirty="0" smtClean="0"/>
              <a:t>My Expectations….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328592"/>
          </a:xfrm>
        </p:spPr>
        <p:txBody>
          <a:bodyPr>
            <a:normAutofit/>
          </a:bodyPr>
          <a:lstStyle/>
          <a:p>
            <a:pPr lvl="0"/>
            <a:r>
              <a:rPr lang="en-US" sz="2400" b="1" dirty="0"/>
              <a:t>RESPECT</a:t>
            </a:r>
            <a:r>
              <a:rPr lang="en-US" sz="2400" dirty="0"/>
              <a:t>!  Teacher, classmates, science lab!</a:t>
            </a:r>
            <a:endParaRPr lang="en-CA" sz="2400" dirty="0"/>
          </a:p>
          <a:p>
            <a:pPr lvl="0"/>
            <a:r>
              <a:rPr lang="en-US" sz="2400" b="1" dirty="0"/>
              <a:t>Arrive on Time</a:t>
            </a:r>
            <a:r>
              <a:rPr lang="en-US" sz="2400" dirty="0"/>
              <a:t>.   If you are late = door closed.  Please wait outside quietly and you will be let in when it is appropriate.  </a:t>
            </a:r>
            <a:endParaRPr lang="en-CA" sz="2400" dirty="0"/>
          </a:p>
          <a:p>
            <a:r>
              <a:rPr lang="en-US" sz="2400" dirty="0"/>
              <a:t>Come </a:t>
            </a:r>
            <a:r>
              <a:rPr lang="en-US" sz="2400" b="1" dirty="0"/>
              <a:t>Prepared</a:t>
            </a:r>
            <a:r>
              <a:rPr lang="en-US" sz="2400" dirty="0"/>
              <a:t> with all your </a:t>
            </a:r>
            <a:r>
              <a:rPr lang="en-US" sz="2400" dirty="0" smtClean="0"/>
              <a:t>materials</a:t>
            </a:r>
          </a:p>
          <a:p>
            <a:r>
              <a:rPr lang="en-CA" sz="2400" dirty="0" smtClean="0"/>
              <a:t>Come with an open mind!</a:t>
            </a:r>
          </a:p>
          <a:p>
            <a:r>
              <a:rPr lang="en-CA" sz="2400" dirty="0"/>
              <a:t>H</a:t>
            </a:r>
            <a:r>
              <a:rPr lang="en-CA" sz="2400" dirty="0" smtClean="0"/>
              <a:t>elp each other (including me) !</a:t>
            </a:r>
          </a:p>
          <a:p>
            <a:r>
              <a:rPr lang="en-CA" sz="2400" dirty="0" smtClean="0"/>
              <a:t>Record of notes, labs, reflections….you are </a:t>
            </a:r>
            <a:r>
              <a:rPr lang="en-CA" sz="2400" b="1" dirty="0" smtClean="0"/>
              <a:t>responsible</a:t>
            </a:r>
            <a:r>
              <a:rPr lang="en-CA" sz="2400" dirty="0" smtClean="0"/>
              <a:t> for this on paper, cell phone, lap top, electronic copies!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671119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CA" sz="3600" dirty="0" smtClean="0"/>
              <a:t>Failure = Success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CA" dirty="0" smtClean="0"/>
          </a:p>
          <a:p>
            <a:endParaRPr lang="en-CA" dirty="0"/>
          </a:p>
          <a:p>
            <a:endParaRPr lang="en-CA" dirty="0" smtClean="0"/>
          </a:p>
          <a:p>
            <a:pPr marL="82296" indent="0" algn="ctr">
              <a:buNone/>
            </a:pPr>
            <a:r>
              <a:rPr lang="en-CA" sz="4000" dirty="0" smtClean="0"/>
              <a:t>“Success is going from failure to failure without losing your enthusiasm”</a:t>
            </a:r>
          </a:p>
          <a:p>
            <a:pPr marL="82296" indent="0" algn="ctr">
              <a:buNone/>
            </a:pPr>
            <a:endParaRPr lang="en-CA" sz="4000" dirty="0" smtClean="0"/>
          </a:p>
          <a:p>
            <a:pPr marL="82296" indent="0" algn="r">
              <a:buNone/>
            </a:pPr>
            <a:r>
              <a:rPr lang="en-CA" dirty="0" smtClean="0">
                <a:solidFill>
                  <a:srgbClr val="FF0000"/>
                </a:solidFill>
              </a:rPr>
              <a:t>Sir Winston Churchill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09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ocialsolutions.com/blog/wp-content/uploads/2011/12/outcomes-management-e1325097576911.jpg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9" r="23589"/>
          <a:stretch>
            <a:fillRect/>
          </a:stretch>
        </p:blipFill>
        <p:spPr bwMode="auto">
          <a:xfrm>
            <a:off x="26280" y="0"/>
            <a:ext cx="9144000" cy="6974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608756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Desired Outcomes</a:t>
            </a:r>
            <a:endParaRPr lang="en-CA" sz="3600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092" y="3004209"/>
            <a:ext cx="9103226" cy="304698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Desired Outcomes….what are they?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Are you going to learn something in here?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What questions are you bringing to class?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What contributions are you having in class?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078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513" y="90304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442" y="3519304"/>
            <a:ext cx="8168417" cy="233910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3200" dirty="0" smtClean="0"/>
              <a:t>Please talk to me if you are having any kind of difficulty, misunderstanding a concept, want to get extra help or just need it explained a different way!</a:t>
            </a:r>
          </a:p>
          <a:p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611395"/>
            <a:ext cx="3896397" cy="166199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CA" sz="2800" dirty="0"/>
              <a:t>Really looking forward to teaching you this year!</a:t>
            </a:r>
          </a:p>
          <a:p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6021288"/>
            <a:ext cx="3744416" cy="80021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CA" sz="2800" dirty="0">
                <a:solidFill>
                  <a:srgbClr val="FF0000"/>
                </a:solidFill>
                <a:hlinkClick r:id="rId3"/>
              </a:rPr>
              <a:t>gbodnar@sd45.bc.ca</a:t>
            </a:r>
            <a:endParaRPr lang="en-CA" sz="2800" dirty="0">
              <a:solidFill>
                <a:srgbClr val="FF0000"/>
              </a:solidFill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94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1772816"/>
            <a:ext cx="8301608" cy="4821168"/>
          </a:xfrm>
        </p:spPr>
        <p:txBody>
          <a:bodyPr>
            <a:normAutofit/>
          </a:bodyPr>
          <a:lstStyle/>
          <a:p>
            <a:r>
              <a:rPr lang="en-CA" sz="2400" dirty="0" smtClean="0">
                <a:solidFill>
                  <a:schemeClr val="tx1"/>
                </a:solidFill>
              </a:rPr>
              <a:t>B</a:t>
            </a:r>
            <a:r>
              <a:rPr lang="en-CA" sz="2400" dirty="0">
                <a:solidFill>
                  <a:schemeClr val="tx1"/>
                </a:solidFill>
              </a:rPr>
              <a:t>. Ed. (Biology, Gen Science, PE) McGill University</a:t>
            </a:r>
          </a:p>
          <a:p>
            <a:r>
              <a:rPr lang="en-CA" sz="2400" dirty="0">
                <a:solidFill>
                  <a:schemeClr val="tx1"/>
                </a:solidFill>
              </a:rPr>
              <a:t>MBA (Executive Management) Royal Roads University</a:t>
            </a:r>
          </a:p>
          <a:p>
            <a:r>
              <a:rPr lang="en-CA" sz="2400" dirty="0" smtClean="0">
                <a:solidFill>
                  <a:schemeClr val="tx1"/>
                </a:solidFill>
              </a:rPr>
              <a:t>IB </a:t>
            </a:r>
            <a:r>
              <a:rPr lang="en-CA" sz="2400" dirty="0">
                <a:solidFill>
                  <a:schemeClr val="tx1"/>
                </a:solidFill>
              </a:rPr>
              <a:t>(MYP, DP), AP, GCSE, IGCSE, American, South African, Indonesian, Canadian Curriculum</a:t>
            </a:r>
          </a:p>
          <a:p>
            <a:r>
              <a:rPr lang="en-CA" sz="2400" dirty="0">
                <a:solidFill>
                  <a:schemeClr val="tx1"/>
                </a:solidFill>
              </a:rPr>
              <a:t>Personal project and Extended Essay supervisor</a:t>
            </a:r>
          </a:p>
          <a:p>
            <a:r>
              <a:rPr lang="en-CA" sz="2400" dirty="0">
                <a:solidFill>
                  <a:schemeClr val="tx1"/>
                </a:solidFill>
              </a:rPr>
              <a:t>14 Years teaching experience</a:t>
            </a:r>
          </a:p>
          <a:p>
            <a:r>
              <a:rPr lang="en-CA" sz="2400" dirty="0" smtClean="0">
                <a:solidFill>
                  <a:schemeClr val="tx1"/>
                </a:solidFill>
              </a:rPr>
              <a:t>Passion = running       14 </a:t>
            </a:r>
            <a:r>
              <a:rPr lang="en-CA" sz="2400" dirty="0">
                <a:solidFill>
                  <a:schemeClr val="tx1"/>
                </a:solidFill>
              </a:rPr>
              <a:t>Marathons – including 4 Ultra Marathons (50, 56, 86 </a:t>
            </a:r>
            <a:r>
              <a:rPr lang="en-CA" sz="2400" dirty="0" err="1">
                <a:solidFill>
                  <a:schemeClr val="tx1"/>
                </a:solidFill>
              </a:rPr>
              <a:t>kms</a:t>
            </a:r>
            <a:r>
              <a:rPr lang="en-CA" sz="2400" dirty="0">
                <a:solidFill>
                  <a:schemeClr val="tx1"/>
                </a:solidFill>
              </a:rPr>
              <a:t>)</a:t>
            </a:r>
          </a:p>
          <a:p>
            <a:r>
              <a:rPr lang="en-CA" sz="2400" dirty="0">
                <a:solidFill>
                  <a:schemeClr val="tx1"/>
                </a:solidFill>
              </a:rPr>
              <a:t>30 Half Marathons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5576" y="476672"/>
            <a:ext cx="8003232" cy="144016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CA" sz="2800" b="1" dirty="0">
                <a:solidFill>
                  <a:srgbClr val="FF0000"/>
                </a:solidFill>
              </a:rPr>
              <a:t>Mr. G. </a:t>
            </a:r>
            <a:r>
              <a:rPr lang="en-CA" sz="2800" b="1" dirty="0" err="1">
                <a:solidFill>
                  <a:srgbClr val="FF0000"/>
                </a:solidFill>
              </a:rPr>
              <a:t>Bodnar</a:t>
            </a:r>
            <a:r>
              <a:rPr lang="en-CA" sz="2800" b="1" dirty="0">
                <a:solidFill>
                  <a:srgbClr val="FF0000"/>
                </a:solidFill>
              </a:rPr>
              <a:t/>
            </a:r>
            <a:br>
              <a:rPr lang="en-CA" sz="2800" b="1" dirty="0">
                <a:solidFill>
                  <a:srgbClr val="FF0000"/>
                </a:solidFill>
              </a:rPr>
            </a:br>
            <a:r>
              <a:rPr lang="en-CA" sz="2800" b="1" dirty="0" smtClean="0">
                <a:solidFill>
                  <a:srgbClr val="FF0000"/>
                </a:solidFill>
                <a:hlinkClick r:id="rId2"/>
              </a:rPr>
              <a:t>http</a:t>
            </a:r>
            <a:r>
              <a:rPr lang="en-CA" sz="2800" b="1" dirty="0">
                <a:solidFill>
                  <a:srgbClr val="FF0000"/>
                </a:solidFill>
                <a:hlinkClick r:id="rId2"/>
              </a:rPr>
              <a:t>://mrbodnarrockridge.weebly.com/</a:t>
            </a:r>
            <a:r>
              <a:rPr lang="en-CA" sz="2800" dirty="0">
                <a:solidFill>
                  <a:srgbClr val="FF0000"/>
                </a:solidFill>
              </a:rPr>
              <a:t/>
            </a:r>
            <a:br>
              <a:rPr lang="en-CA" sz="2800" dirty="0">
                <a:solidFill>
                  <a:srgbClr val="FF0000"/>
                </a:solidFill>
              </a:rPr>
            </a:br>
            <a:r>
              <a:rPr lang="en-CA" sz="2800" dirty="0" smtClean="0">
                <a:solidFill>
                  <a:srgbClr val="FF0000"/>
                </a:solidFill>
              </a:rPr>
              <a:t>My Bio….(a little about me)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8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2390" y="116632"/>
            <a:ext cx="9589346" cy="6657067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</p:pic>
      <p:sp>
        <p:nvSpPr>
          <p:cNvPr id="4" name="Flowchart: Connector 3"/>
          <p:cNvSpPr/>
          <p:nvPr/>
        </p:nvSpPr>
        <p:spPr>
          <a:xfrm>
            <a:off x="1557667" y="1686016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5174222" y="4365104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3745316" y="3382647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4854320" y="498346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4836457" y="5213711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4558292" y="5328011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4532348" y="5099411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3881636" y="4022204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4031820" y="1862855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4065218" y="2107332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4530583" y="2481413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4742698" y="475486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4722157" y="3320511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4732642" y="3066875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4479001" y="1916832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4416283" y="2129555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4352700" y="1732678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4224536" y="1916832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5868144" y="2977611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6257900" y="3282574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6600800" y="3252145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6372200" y="3527051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3973916" y="2592831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6006302" y="2532243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6724600" y="2402066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6449647" y="2888997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31" name="Flowchart: Connector 30"/>
          <p:cNvSpPr/>
          <p:nvPr/>
        </p:nvSpPr>
        <p:spPr>
          <a:xfrm>
            <a:off x="6165629" y="277672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32" name="Flowchart: Connector 31"/>
          <p:cNvSpPr/>
          <p:nvPr/>
        </p:nvSpPr>
        <p:spPr>
          <a:xfrm>
            <a:off x="5868144" y="3224436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33" name="Flowchart: Connector 32"/>
          <p:cNvSpPr/>
          <p:nvPr/>
        </p:nvSpPr>
        <p:spPr>
          <a:xfrm>
            <a:off x="3995936" y="3765089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34" name="Flowchart: Connector 33"/>
          <p:cNvSpPr/>
          <p:nvPr/>
        </p:nvSpPr>
        <p:spPr>
          <a:xfrm>
            <a:off x="3767336" y="3795951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35" name="Flowchart: Connector 34"/>
          <p:cNvSpPr/>
          <p:nvPr/>
        </p:nvSpPr>
        <p:spPr>
          <a:xfrm>
            <a:off x="4758308" y="2595713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36" name="Flowchart: Connector 35"/>
          <p:cNvSpPr/>
          <p:nvPr/>
        </p:nvSpPr>
        <p:spPr>
          <a:xfrm>
            <a:off x="5092064" y="1874106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37" name="Flowchart: Connector 36"/>
          <p:cNvSpPr/>
          <p:nvPr/>
        </p:nvSpPr>
        <p:spPr>
          <a:xfrm>
            <a:off x="5137369" y="1688232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38" name="Flowchart: Connector 37"/>
          <p:cNvSpPr/>
          <p:nvPr/>
        </p:nvSpPr>
        <p:spPr>
          <a:xfrm>
            <a:off x="5059922" y="1457416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39" name="Flowchart: Connector 38"/>
          <p:cNvSpPr/>
          <p:nvPr/>
        </p:nvSpPr>
        <p:spPr>
          <a:xfrm>
            <a:off x="4831322" y="1634255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41" name="Flowchart: Connector 40"/>
          <p:cNvSpPr/>
          <p:nvPr/>
        </p:nvSpPr>
        <p:spPr>
          <a:xfrm>
            <a:off x="4942991" y="4250804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42" name="Flowchart: Connector 41"/>
          <p:cNvSpPr/>
          <p:nvPr/>
        </p:nvSpPr>
        <p:spPr>
          <a:xfrm>
            <a:off x="2114343" y="3338736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43" name="Flowchart: Connector 42"/>
          <p:cNvSpPr/>
          <p:nvPr/>
        </p:nvSpPr>
        <p:spPr>
          <a:xfrm>
            <a:off x="1914699" y="3560246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44" name="Flowchart: Connector 43"/>
          <p:cNvSpPr/>
          <p:nvPr/>
        </p:nvSpPr>
        <p:spPr>
          <a:xfrm>
            <a:off x="4684880" y="498346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45" name="Flowchart: Connector 44"/>
          <p:cNvSpPr/>
          <p:nvPr/>
        </p:nvSpPr>
        <p:spPr>
          <a:xfrm>
            <a:off x="4770370" y="3646861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46" name="Flowchart: Connector 45"/>
          <p:cNvSpPr/>
          <p:nvPr/>
        </p:nvSpPr>
        <p:spPr>
          <a:xfrm>
            <a:off x="4462835" y="4869160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47" name="Flowchart: Connector 46"/>
          <p:cNvSpPr/>
          <p:nvPr/>
        </p:nvSpPr>
        <p:spPr>
          <a:xfrm>
            <a:off x="4146120" y="3907904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48" name="Flowchart: Connector 47"/>
          <p:cNvSpPr/>
          <p:nvPr/>
        </p:nvSpPr>
        <p:spPr>
          <a:xfrm>
            <a:off x="5023069" y="4022204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49" name="Flowchart: Connector 48"/>
          <p:cNvSpPr/>
          <p:nvPr/>
        </p:nvSpPr>
        <p:spPr>
          <a:xfrm>
            <a:off x="2304843" y="3412751"/>
            <a:ext cx="228600" cy="2286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45577" y="4949464"/>
            <a:ext cx="4704098" cy="181588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CA" sz="2800" b="1" dirty="0"/>
              <a:t>Travelled to over 40 </a:t>
            </a:r>
            <a:r>
              <a:rPr lang="en-CA" sz="2800" b="1" dirty="0" smtClean="0"/>
              <a:t>countries</a:t>
            </a:r>
            <a:endParaRPr lang="en-CA" sz="2800" b="1" dirty="0"/>
          </a:p>
          <a:p>
            <a:pPr marL="457200" indent="-457200">
              <a:buFont typeface="Arial" pitchFamily="34" charset="0"/>
              <a:buChar char="•"/>
            </a:pPr>
            <a:r>
              <a:rPr lang="en-CA" sz="2800" b="1" dirty="0"/>
              <a:t>Lived and worked in Six </a:t>
            </a:r>
            <a:r>
              <a:rPr lang="en-CA" sz="2800" b="1" dirty="0" smtClean="0"/>
              <a:t>Countries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34204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06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0" y="2551837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</a:rPr>
              <a:t>"The illiterate of the 21st century will not be those who can't read and write, but </a:t>
            </a:r>
          </a:p>
          <a:p>
            <a:r>
              <a:rPr lang="en-CA" b="1" dirty="0" smtClean="0">
                <a:solidFill>
                  <a:schemeClr val="bg1"/>
                </a:solidFill>
              </a:rPr>
              <a:t>those who cannot learn, unlearn and relearn."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Alvin Toffler</a:t>
            </a:r>
            <a:r>
              <a:rPr lang="en-CA" b="1" dirty="0" smtClean="0">
                <a:solidFill>
                  <a:schemeClr val="bg1"/>
                </a:solidFill>
              </a:rPr>
              <a:t>"The illiterate of the 21st century will not be those who can't read and write, but </a:t>
            </a:r>
          </a:p>
          <a:p>
            <a:r>
              <a:rPr lang="en-CA" b="1" dirty="0" smtClean="0">
                <a:solidFill>
                  <a:schemeClr val="bg1"/>
                </a:solidFill>
              </a:rPr>
              <a:t>those who cannot learn, unlearn and relearn." 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Alvin Toffler</a:t>
            </a:r>
            <a:endParaRPr lang="en-CA" b="1" dirty="0" smtClean="0">
              <a:solidFill>
                <a:schemeClr val="bg1"/>
              </a:solidFill>
            </a:endParaRPr>
          </a:p>
          <a:p>
            <a:endParaRPr lang="en-CA" b="1" dirty="0">
              <a:solidFill>
                <a:schemeClr val="bg1"/>
              </a:solidFill>
            </a:endParaRPr>
          </a:p>
        </p:txBody>
      </p:sp>
      <p:pic>
        <p:nvPicPr>
          <p:cNvPr id="3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408146"/>
            <a:ext cx="80648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 smtClean="0"/>
              <a:t>"The illiterate of the 21st century will not be those who can't read and write, but </a:t>
            </a:r>
          </a:p>
          <a:p>
            <a:r>
              <a:rPr lang="en-CA" sz="3200" b="1" dirty="0" smtClean="0"/>
              <a:t>those who cannot learn, unlearn and relearn." </a:t>
            </a:r>
          </a:p>
          <a:p>
            <a:r>
              <a:rPr lang="en-US" sz="3200" b="1" dirty="0" smtClean="0"/>
              <a:t> </a:t>
            </a:r>
            <a:br>
              <a:rPr lang="en-US" sz="3200" b="1" dirty="0" smtClean="0"/>
            </a:br>
            <a:r>
              <a:rPr lang="en-US" sz="3200" b="1" dirty="0" smtClean="0"/>
              <a:t>Alvin Toffler</a:t>
            </a:r>
            <a:endParaRPr lang="en-CA" sz="3200" b="1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25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132856"/>
            <a:ext cx="7408333" cy="4209331"/>
          </a:xfrm>
        </p:spPr>
        <p:txBody>
          <a:bodyPr>
            <a:normAutofit fontScale="92500" lnSpcReduction="10000"/>
          </a:bodyPr>
          <a:lstStyle/>
          <a:p>
            <a:endParaRPr lang="en-CA" dirty="0"/>
          </a:p>
          <a:p>
            <a:r>
              <a:rPr lang="en-CA" sz="3200" dirty="0" smtClean="0"/>
              <a:t>Agenda and the point we are here today….</a:t>
            </a:r>
            <a:endParaRPr lang="en-CA" sz="3200" dirty="0"/>
          </a:p>
          <a:p>
            <a:r>
              <a:rPr lang="en-CA" sz="3200" dirty="0"/>
              <a:t>H/W </a:t>
            </a:r>
            <a:r>
              <a:rPr lang="en-CA" sz="3200" dirty="0" smtClean="0"/>
              <a:t>questions / Administration</a:t>
            </a:r>
            <a:endParaRPr lang="en-CA" sz="3200" dirty="0"/>
          </a:p>
          <a:p>
            <a:r>
              <a:rPr lang="en-CA" sz="3200" dirty="0"/>
              <a:t>Problem </a:t>
            </a:r>
            <a:r>
              <a:rPr lang="en-CA" sz="3200" dirty="0" smtClean="0"/>
              <a:t>Solving activities</a:t>
            </a:r>
            <a:endParaRPr lang="en-CA" sz="3200" dirty="0"/>
          </a:p>
          <a:p>
            <a:r>
              <a:rPr lang="en-CA" sz="3200" dirty="0"/>
              <a:t>Individual / Group work</a:t>
            </a:r>
          </a:p>
          <a:p>
            <a:r>
              <a:rPr lang="en-CA" sz="3200" dirty="0"/>
              <a:t>Labs / Hands on Activities</a:t>
            </a:r>
          </a:p>
          <a:p>
            <a:r>
              <a:rPr lang="en-CA" sz="3200" dirty="0"/>
              <a:t>Questions assigned / project time</a:t>
            </a:r>
          </a:p>
          <a:p>
            <a:r>
              <a:rPr lang="en-CA" sz="3200" dirty="0"/>
              <a:t>Reflection time (must be recorded)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What to expect in class</a:t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567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sz="3600" dirty="0" smtClean="0"/>
              <a:t>Why are we doing this?</a:t>
            </a:r>
          </a:p>
          <a:p>
            <a:r>
              <a:rPr lang="en-CA" sz="3600" dirty="0" smtClean="0"/>
              <a:t>How is this relevant to my world?  </a:t>
            </a:r>
          </a:p>
          <a:p>
            <a:r>
              <a:rPr lang="en-CA" sz="3600" dirty="0" smtClean="0"/>
              <a:t>How is this relevant to the world outside of school?</a:t>
            </a:r>
          </a:p>
          <a:p>
            <a:r>
              <a:rPr lang="en-CA" sz="3600" dirty="0" smtClean="0"/>
              <a:t>How will this help me understand the ‘bigger’ picture?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47664" y="548680"/>
            <a:ext cx="5904656" cy="1224136"/>
          </a:xfrm>
        </p:spPr>
        <p:txBody>
          <a:bodyPr>
            <a:normAutofit/>
          </a:bodyPr>
          <a:lstStyle/>
          <a:p>
            <a:r>
              <a:rPr lang="en-CA" sz="2400" dirty="0" smtClean="0"/>
              <a:t>Questions you Should be asking each and every day in here!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967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3768" y="692696"/>
            <a:ext cx="633670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</a:rPr>
              <a:t>Do you have these 7 Survival Skills yet?</a:t>
            </a:r>
          </a:p>
          <a:p>
            <a:endParaRPr lang="en-CA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CA" sz="2400" b="1" dirty="0" smtClean="0"/>
              <a:t>Critical thinking and problem solving</a:t>
            </a:r>
          </a:p>
          <a:p>
            <a:r>
              <a:rPr lang="en-CA" sz="2400" b="1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2400" b="1" dirty="0" smtClean="0"/>
              <a:t>Collaboration across networks and leading by influence </a:t>
            </a:r>
          </a:p>
          <a:p>
            <a:endParaRPr lang="en-CA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CA" sz="2400" b="1" dirty="0" smtClean="0"/>
              <a:t>Agility and adaptability </a:t>
            </a:r>
          </a:p>
          <a:p>
            <a:endParaRPr lang="en-CA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CA" sz="2400" b="1" dirty="0" smtClean="0"/>
              <a:t>Initiative and entrepreneurship </a:t>
            </a:r>
          </a:p>
          <a:p>
            <a:endParaRPr lang="en-CA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CA" sz="2400" b="1" dirty="0" smtClean="0"/>
              <a:t>Effective oral and written communication </a:t>
            </a:r>
          </a:p>
          <a:p>
            <a:pPr marL="285750" indent="-285750">
              <a:buFont typeface="Arial" pitchFamily="34" charset="0"/>
              <a:buChar char="•"/>
            </a:pPr>
            <a:endParaRPr lang="en-CA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CA" sz="2400" b="1" dirty="0" smtClean="0"/>
              <a:t>Accessing and analyzing information </a:t>
            </a:r>
          </a:p>
          <a:p>
            <a:endParaRPr lang="en-CA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CA" sz="2400" b="1" dirty="0" smtClean="0"/>
              <a:t>Curiosity and imagination</a:t>
            </a:r>
            <a:endParaRPr lang="en-CA" sz="24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5784"/>
            <a:ext cx="1657998" cy="266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516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What you should be bringing each class!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CA" dirty="0"/>
              <a:t>Pens / pencil </a:t>
            </a:r>
            <a:r>
              <a:rPr lang="en-CA" dirty="0" smtClean="0"/>
              <a:t>and eraser</a:t>
            </a:r>
            <a:endParaRPr lang="en-CA" b="1" dirty="0"/>
          </a:p>
          <a:p>
            <a:pPr lvl="0"/>
            <a:r>
              <a:rPr lang="en-CA" dirty="0" smtClean="0"/>
              <a:t>3 </a:t>
            </a:r>
            <a:r>
              <a:rPr lang="en-CA" dirty="0"/>
              <a:t>ring binder with dividers</a:t>
            </a:r>
            <a:endParaRPr lang="en-CA" b="1" dirty="0"/>
          </a:p>
          <a:p>
            <a:pPr lvl="0"/>
            <a:r>
              <a:rPr lang="en-CA" dirty="0"/>
              <a:t>Lined and unlined loose-leaf paper</a:t>
            </a:r>
            <a:endParaRPr lang="en-CA" b="1" dirty="0"/>
          </a:p>
          <a:p>
            <a:pPr lvl="0"/>
            <a:r>
              <a:rPr lang="en-CA" dirty="0"/>
              <a:t>Agenda / Calendar</a:t>
            </a:r>
          </a:p>
          <a:p>
            <a:pPr lvl="0"/>
            <a:r>
              <a:rPr lang="en-CA" dirty="0"/>
              <a:t>Smart phone, laptop, tablet </a:t>
            </a:r>
            <a:r>
              <a:rPr lang="en-CA" dirty="0" smtClean="0"/>
              <a:t>– (I’ll explain)</a:t>
            </a:r>
            <a:endParaRPr lang="en-CA" dirty="0"/>
          </a:p>
          <a:p>
            <a:pPr lvl="0"/>
            <a:r>
              <a:rPr lang="en-CA" dirty="0"/>
              <a:t>Calculator:  You’ll need a calculator almost every day and although phones will be permitted for a variety of in-class experiments they are not an adequate replacement for a calculator.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89873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82</TotalTime>
  <Words>560</Words>
  <Application>Microsoft Office PowerPoint</Application>
  <PresentationFormat>On-screen Show (4:3)</PresentationFormat>
  <Paragraphs>84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Waveform</vt:lpstr>
      <vt:lpstr>Trek</vt:lpstr>
      <vt:lpstr>Apex</vt:lpstr>
      <vt:lpstr>Angles</vt:lpstr>
      <vt:lpstr>1_Apex</vt:lpstr>
      <vt:lpstr>BlackTie</vt:lpstr>
      <vt:lpstr>Elemental</vt:lpstr>
      <vt:lpstr>Solstice</vt:lpstr>
      <vt:lpstr>PowerPoint Presentation</vt:lpstr>
      <vt:lpstr>Mr. G. Bodnar http://mrbodnarrockridge.weebly.com/ My Bio….(a little about me)</vt:lpstr>
      <vt:lpstr>PowerPoint Presentation</vt:lpstr>
      <vt:lpstr>PowerPoint Presentation</vt:lpstr>
      <vt:lpstr>PowerPoint Presentation</vt:lpstr>
      <vt:lpstr>What to expect in class </vt:lpstr>
      <vt:lpstr>Questions you Should be asking each and every day in here!</vt:lpstr>
      <vt:lpstr>PowerPoint Presentation</vt:lpstr>
      <vt:lpstr>What you should be bringing each class!</vt:lpstr>
      <vt:lpstr>My Expectations….</vt:lpstr>
      <vt:lpstr>Failure = Success</vt:lpstr>
      <vt:lpstr>PowerPoint Presentation</vt:lpstr>
      <vt:lpstr>PowerPoint Presentation</vt:lpstr>
    </vt:vector>
  </TitlesOfParts>
  <Company>School District 45 (West Vancouver)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 Bodnar</dc:creator>
  <cp:lastModifiedBy>Geoff Bodnar</cp:lastModifiedBy>
  <cp:revision>15</cp:revision>
  <dcterms:created xsi:type="dcterms:W3CDTF">2013-09-02T04:31:58Z</dcterms:created>
  <dcterms:modified xsi:type="dcterms:W3CDTF">2013-09-03T03:22:07Z</dcterms:modified>
</cp:coreProperties>
</file>